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4" r:id="rId2"/>
    <p:sldId id="267" r:id="rId3"/>
    <p:sldId id="26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D31C-42B7-4071-83F4-2C6DEB1869F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88E5-33AF-48FA-AF09-3C98618F1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A88E5-33AF-48FA-AF09-3C98618F1A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EAA136A4-D854-4BBB-B675-750121BDD567}" type="datetimeFigureOut">
              <a:rPr lang="en-US" smtClean="0"/>
              <a:t>6/12/2018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Propsito</a:t>
            </a:r>
            <a:r>
              <a:rPr lang="en-US" dirty="0" smtClean="0">
                <a:solidFill>
                  <a:srgbClr val="FF0000"/>
                </a:solidFill>
              </a:rPr>
              <a:t> 94b			</a:t>
            </a:r>
            <a:r>
              <a:rPr lang="en-US" dirty="0" smtClean="0">
                <a:solidFill>
                  <a:srgbClr val="00B050"/>
                </a:solidFill>
              </a:rPr>
              <a:t>12/06/18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endParaRPr lang="en-US" dirty="0" smtClean="0"/>
          </a:p>
          <a:p>
            <a:pPr marL="0" indent="0">
              <a:buClr>
                <a:schemeClr val="tx1"/>
              </a:buClr>
              <a:buNone/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CRUCIGRAMA- ADJETIVOS DEMOSTRATIVOS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19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:\Microsoft Publisher 2000\PFiles\MSOffice\Clipart\standard\stddir1\bd05497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50698" y="4481944"/>
            <a:ext cx="1715498" cy="22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P:\Microsoft Publisher 2000\PFiles\MSOffice\Clipart\corpbas\bd06033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699000"/>
            <a:ext cx="1383437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64800" y="3886200"/>
            <a:ext cx="2473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Tahoma" pitchFamily="34" charset="0"/>
              </a:rPr>
              <a:t>  </a:t>
            </a:r>
            <a:r>
              <a:rPr lang="en-US" sz="2000" dirty="0" smtClean="0">
                <a:latin typeface="Tahoma" pitchFamily="34" charset="0"/>
              </a:rPr>
              <a:t>1.____ </a:t>
            </a:r>
            <a:r>
              <a:rPr lang="en-US" sz="2000" dirty="0" err="1">
                <a:latin typeface="Tahoma" pitchFamily="34" charset="0"/>
              </a:rPr>
              <a:t>violinista</a:t>
            </a:r>
            <a:r>
              <a:rPr lang="en-US" sz="2000" dirty="0">
                <a:latin typeface="Tahoma" pitchFamily="34" charset="0"/>
              </a:rPr>
              <a:t> es </a:t>
            </a:r>
            <a:r>
              <a:rPr lang="en-US" sz="2000" dirty="0" err="1">
                <a:latin typeface="Tahoma" pitchFamily="34" charset="0"/>
              </a:rPr>
              <a:t>muy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famosa</a:t>
            </a:r>
            <a:r>
              <a:rPr lang="en-US" sz="2000" dirty="0">
                <a:latin typeface="Tahoma" pitchFamily="34" charset="0"/>
              </a:rPr>
              <a:t>.  Se llama Luz.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86000" y="2133600"/>
            <a:ext cx="1981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Tahoma" pitchFamily="34" charset="0"/>
              </a:rPr>
              <a:t>2</a:t>
            </a:r>
            <a:r>
              <a:rPr lang="en-US" sz="2000" dirty="0" smtClean="0">
                <a:latin typeface="Tahoma" pitchFamily="34" charset="0"/>
              </a:rPr>
              <a:t>. </a:t>
            </a:r>
            <a:r>
              <a:rPr lang="en-US" sz="2000" dirty="0" smtClean="0">
                <a:latin typeface="Tahoma" pitchFamily="34" charset="0"/>
              </a:rPr>
              <a:t>_____ </a:t>
            </a:r>
            <a:r>
              <a:rPr lang="en-US" sz="2000" dirty="0" err="1">
                <a:latin typeface="Tahoma" pitchFamily="34" charset="0"/>
              </a:rPr>
              <a:t>violín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es</a:t>
            </a:r>
            <a:r>
              <a:rPr lang="en-US" sz="2000" dirty="0">
                <a:latin typeface="Tahoma" pitchFamily="34" charset="0"/>
              </a:rPr>
              <a:t> el </a:t>
            </a:r>
            <a:r>
              <a:rPr lang="en-US" sz="2000" dirty="0" err="1">
                <a:latin typeface="Tahoma" pitchFamily="34" charset="0"/>
              </a:rPr>
              <a:t>más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moderno</a:t>
            </a:r>
            <a:r>
              <a:rPr lang="en-US" sz="2000" dirty="0">
                <a:latin typeface="Tahoma" pitchFamily="34" charset="0"/>
              </a:rPr>
              <a:t> de </a:t>
            </a:r>
            <a:r>
              <a:rPr lang="en-US" sz="2000" dirty="0" err="1">
                <a:latin typeface="Tahoma" pitchFamily="34" charset="0"/>
              </a:rPr>
              <a:t>ella</a:t>
            </a:r>
            <a:r>
              <a:rPr lang="en-US" sz="2000" dirty="0">
                <a:latin typeface="Tahoma" pitchFamily="34" charset="0"/>
              </a:rPr>
              <a:t>.</a:t>
            </a:r>
          </a:p>
        </p:txBody>
      </p:sp>
      <p:pic>
        <p:nvPicPr>
          <p:cNvPr id="10247" name="Picture 7" descr="P:\Microsoft Publisher 2000\PFiles\MSOffice\Clipart\standard\stddir2\en00353_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36823"/>
            <a:ext cx="1905000" cy="141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P:\Microsoft Publisher 2000\PFiles\MSOffice\Clipart\WebArt\bd10840_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14" y="0"/>
            <a:ext cx="1981200" cy="155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47700" y="914400"/>
            <a:ext cx="33909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3</a:t>
            </a:r>
            <a:r>
              <a:rPr lang="en-US" sz="2400" dirty="0" smtClean="0">
                <a:latin typeface="Tahoma" pitchFamily="34" charset="0"/>
              </a:rPr>
              <a:t>._________</a:t>
            </a:r>
            <a:r>
              <a:rPr lang="en-US" sz="2400" dirty="0" smtClean="0">
                <a:latin typeface="Tahoma" pitchFamily="34" charset="0"/>
              </a:rPr>
              <a:t>personas </a:t>
            </a:r>
            <a:r>
              <a:rPr lang="en-US" sz="2400" dirty="0" err="1" smtClean="0">
                <a:latin typeface="Tahoma" pitchFamily="34" charset="0"/>
              </a:rPr>
              <a:t>bailan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su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</a:rPr>
              <a:t>m</a:t>
            </a:r>
            <a:r>
              <a:rPr lang="en-US" sz="2400" dirty="0" err="1">
                <a:latin typeface="Tahoma" pitchFamily="34" charset="0"/>
                <a:cs typeface="Tahoma" pitchFamily="34" charset="0"/>
              </a:rPr>
              <a:t>ú</a:t>
            </a:r>
            <a:r>
              <a:rPr lang="en-US" sz="2400" dirty="0" err="1">
                <a:latin typeface="Tahoma" pitchFamily="34" charset="0"/>
              </a:rPr>
              <a:t>sica</a:t>
            </a:r>
            <a:r>
              <a:rPr lang="en-US" sz="2400" dirty="0">
                <a:latin typeface="Tahoma" pitchFamily="34" charset="0"/>
              </a:rPr>
              <a:t>.</a:t>
            </a:r>
          </a:p>
        </p:txBody>
      </p:sp>
      <p:sp>
        <p:nvSpPr>
          <p:cNvPr id="2" name="Oval Callout 1"/>
          <p:cNvSpPr/>
          <p:nvPr/>
        </p:nvSpPr>
        <p:spPr>
          <a:xfrm>
            <a:off x="1427018" y="3763746"/>
            <a:ext cx="2687782" cy="1265453"/>
          </a:xfrm>
          <a:prstGeom prst="wedgeEllipseCallout">
            <a:avLst>
              <a:gd name="adj1" fmla="val -65847"/>
              <a:gd name="adj2" fmla="val 407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Callout 2"/>
          <p:cNvSpPr/>
          <p:nvPr/>
        </p:nvSpPr>
        <p:spPr>
          <a:xfrm>
            <a:off x="2133600" y="2001425"/>
            <a:ext cx="2514600" cy="1455614"/>
          </a:xfrm>
          <a:prstGeom prst="wedgeEllipseCallout">
            <a:avLst>
              <a:gd name="adj1" fmla="val -98860"/>
              <a:gd name="adj2" fmla="val 1156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Callout 3"/>
          <p:cNvSpPr/>
          <p:nvPr/>
        </p:nvSpPr>
        <p:spPr>
          <a:xfrm>
            <a:off x="228600" y="749240"/>
            <a:ext cx="4207690" cy="1252184"/>
          </a:xfrm>
          <a:prstGeom prst="wedgeEllipseCallout">
            <a:avLst>
              <a:gd name="adj1" fmla="val -37913"/>
              <a:gd name="adj2" fmla="val 2415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5029200" y="4713325"/>
            <a:ext cx="4114800" cy="1825361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r>
              <a:rPr lang="en-US" kern="0" dirty="0" smtClean="0">
                <a:solidFill>
                  <a:srgbClr val="FF0000"/>
                </a:solidFill>
              </a:rPr>
              <a:t>: </a:t>
            </a:r>
            <a:r>
              <a:rPr lang="en-US" sz="2800" b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y escribe el </a:t>
            </a:r>
            <a:r>
              <a:rPr lang="en-US" sz="2800" kern="0" dirty="0" err="1" smtClean="0"/>
              <a:t>adjetivo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demostrativo</a:t>
            </a:r>
            <a:r>
              <a:rPr lang="en-US" sz="2800" kern="0" dirty="0" smtClean="0"/>
              <a:t>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3960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6200" y="762000"/>
            <a:ext cx="7128875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I want this </a:t>
            </a:r>
            <a:r>
              <a:rPr lang="en-US" sz="2800" b="1" dirty="0" smtClean="0">
                <a:latin typeface="Comic Sans MS" pitchFamily="66" charset="0"/>
              </a:rPr>
              <a:t>apple.</a:t>
            </a: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She wants that </a:t>
            </a:r>
            <a:r>
              <a:rPr lang="en-US" sz="2800" b="1" dirty="0" smtClean="0">
                <a:latin typeface="Comic Sans MS" pitchFamily="66" charset="0"/>
              </a:rPr>
              <a:t>blouse.</a:t>
            </a: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endParaRPr lang="en-US" sz="2800" b="1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/>
            </a:pPr>
            <a:r>
              <a:rPr lang="en-US" sz="2800" b="1" dirty="0">
                <a:latin typeface="Comic Sans MS" pitchFamily="66" charset="0"/>
              </a:rPr>
              <a:t>They want those </a:t>
            </a:r>
            <a:r>
              <a:rPr lang="en-US" sz="2800" b="1" dirty="0" smtClean="0">
                <a:latin typeface="Comic Sans MS" pitchFamily="66" charset="0"/>
              </a:rPr>
              <a:t>carrots </a:t>
            </a:r>
            <a:r>
              <a:rPr lang="en-US" sz="2800" b="1" dirty="0">
                <a:latin typeface="Comic Sans MS" pitchFamily="66" charset="0"/>
              </a:rPr>
              <a:t>over there.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09118" y="3810000"/>
            <a:ext cx="8226932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>
                <a:latin typeface="Comic Sans MS" pitchFamily="66" charset="0"/>
              </a:rPr>
              <a:t>We prefer these </a:t>
            </a:r>
            <a:r>
              <a:rPr lang="en-US" sz="2800" b="1" dirty="0" smtClean="0">
                <a:latin typeface="Comic Sans MS" pitchFamily="66" charset="0"/>
              </a:rPr>
              <a:t>jeans.</a:t>
            </a: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>
                <a:latin typeface="Comic Sans MS" pitchFamily="66" charset="0"/>
              </a:rPr>
              <a:t>You guys prefer those </a:t>
            </a:r>
            <a:r>
              <a:rPr lang="en-US" sz="2800" b="1" dirty="0" smtClean="0">
                <a:latin typeface="Comic Sans MS" pitchFamily="66" charset="0"/>
              </a:rPr>
              <a:t>plantains.</a:t>
            </a: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endParaRPr lang="en-US" sz="2800" b="1" dirty="0">
              <a:latin typeface="Comic Sans MS" pitchFamily="66" charset="0"/>
            </a:endParaRPr>
          </a:p>
          <a:p>
            <a:pPr algn="r" eaLnBrk="1" hangingPunct="1">
              <a:lnSpc>
                <a:spcPct val="80000"/>
              </a:lnSpc>
              <a:buClr>
                <a:srgbClr val="FF0000"/>
              </a:buClr>
              <a:buFontTx/>
              <a:buAutoNum type="arabicPeriod" startAt="4"/>
            </a:pPr>
            <a:r>
              <a:rPr lang="en-US" sz="2800" b="1" dirty="0">
                <a:latin typeface="Comic Sans MS" pitchFamily="66" charset="0"/>
              </a:rPr>
              <a:t>But Luis prefers those </a:t>
            </a:r>
            <a:r>
              <a:rPr lang="en-US" sz="2800" b="1" dirty="0" smtClean="0">
                <a:latin typeface="Comic Sans MS" pitchFamily="66" charset="0"/>
              </a:rPr>
              <a:t>textiles </a:t>
            </a:r>
            <a:r>
              <a:rPr lang="en-US" sz="2800" b="1" dirty="0">
                <a:latin typeface="Comic Sans MS" pitchFamily="66" charset="0"/>
              </a:rPr>
              <a:t>over there.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87868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II- </a:t>
            </a:r>
            <a:r>
              <a:rPr lang="en-US" sz="3600" dirty="0" err="1" smtClean="0"/>
              <a:t>Copia</a:t>
            </a:r>
            <a:r>
              <a:rPr lang="en-US" sz="3600" dirty="0" smtClean="0"/>
              <a:t> y traduce al </a:t>
            </a:r>
            <a:r>
              <a:rPr lang="en-US" sz="3600" dirty="0" err="1" smtClean="0"/>
              <a:t>español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648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3886200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15</a:t>
            </a:r>
            <a:r>
              <a:rPr lang="en-US" dirty="0" smtClean="0"/>
              <a:t> p. 312</a:t>
            </a:r>
          </a:p>
          <a:p>
            <a:pPr>
              <a:buClr>
                <a:srgbClr val="0070C0"/>
              </a:buClr>
            </a:pP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16</a:t>
            </a:r>
            <a:r>
              <a:rPr lang="en-US" dirty="0" smtClean="0"/>
              <a:t> p. </a:t>
            </a:r>
            <a:r>
              <a:rPr lang="en-US" dirty="0" smtClean="0"/>
              <a:t>313</a:t>
            </a:r>
          </a:p>
          <a:p>
            <a:pPr>
              <a:buClr>
                <a:srgbClr val="0070C0"/>
              </a:buClr>
            </a:pPr>
            <a:endParaRPr lang="en-US" dirty="0"/>
          </a:p>
          <a:p>
            <a:pPr>
              <a:buClr>
                <a:srgbClr val="0070C0"/>
              </a:buClr>
            </a:pPr>
            <a:endParaRPr lang="en-US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WORKSHEET 3.12 </a:t>
            </a:r>
            <a:r>
              <a:rPr lang="en-US" i="1" dirty="0" smtClean="0"/>
              <a:t>ESTE, ESE, AQUEL</a:t>
            </a:r>
            <a:endParaRPr lang="en-US" dirty="0" smtClean="0"/>
          </a:p>
          <a:p>
            <a:pPr>
              <a:buClr>
                <a:srgbClr val="0070C0"/>
              </a:buClr>
            </a:pPr>
            <a:endParaRPr lang="en-US" dirty="0"/>
          </a:p>
          <a:p>
            <a:pPr>
              <a:buClr>
                <a:srgbClr val="0070C0"/>
              </a:buClr>
            </a:pPr>
            <a:endParaRPr lang="en-US" dirty="0" smtClean="0"/>
          </a:p>
          <a:p>
            <a:pPr>
              <a:buClr>
                <a:srgbClr val="0070C0"/>
              </a:buClr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1000" y="3200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94b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8745</TotalTime>
  <Words>119</Words>
  <Application>Microsoft Office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purple pixels</vt:lpstr>
      <vt:lpstr>Propsito 94b   12/06/18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9im La fecha es primero de mayo del 2013</dc:title>
  <dc:creator>Helen Zumaeta</dc:creator>
  <cp:lastModifiedBy>Helen Zumaeta</cp:lastModifiedBy>
  <cp:revision>42</cp:revision>
  <dcterms:created xsi:type="dcterms:W3CDTF">2013-04-26T16:00:27Z</dcterms:created>
  <dcterms:modified xsi:type="dcterms:W3CDTF">2018-06-12T20:06:27Z</dcterms:modified>
</cp:coreProperties>
</file>